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2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tableStyles" Target="tableStyles.xml"/><Relationship Id="rId7" Type="http://schemas.openxmlformats.org/officeDocument/2006/relationships/presProps" Target="presProps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3" Type="http://schemas.openxmlformats.org/officeDocument/2006/relationships/slide" Target="slides/slide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2261616" y="1709927"/>
            <a:ext cx="7783067" cy="4561332"/>
          </a:xfrm>
          <a:prstGeom prst="rect">
            <a:avLst/>
          </a:prstGeom>
        </p:spPr>
      </p:pic>
      <p:sp>
        <p:nvSpPr>
          <p:cNvPr id="4" name="textbox 4"/>
          <p:cNvSpPr/>
          <p:nvPr/>
        </p:nvSpPr>
        <p:spPr>
          <a:xfrm>
            <a:off x="856133" y="1192467"/>
            <a:ext cx="6383654" cy="37274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341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ts val="2732"/>
              </a:lnSpc>
              <a:tabLst/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学校教务处网站（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jwc.suibe.edu.cn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）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-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快速通道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-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选课中心</a:t>
            </a:r>
            <a:endParaRPr sz="2000" dirty="0">
              <a:latin typeface="Microsoft YaHei"/>
              <a:ea typeface="Microsoft YaHei"/>
              <a:cs typeface="Microsoft YaHei"/>
            </a:endParaRPr>
          </a:p>
        </p:txBody>
      </p:sp>
      <p:sp>
        <p:nvSpPr>
          <p:cNvPr id="6" name="textbox 6"/>
          <p:cNvSpPr/>
          <p:nvPr/>
        </p:nvSpPr>
        <p:spPr>
          <a:xfrm>
            <a:off x="758959" y="530129"/>
            <a:ext cx="2148204" cy="41084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3241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4000"/>
              </a:lnSpc>
              <a:tabLst/>
            </a:pPr>
            <a:r>
              <a:rPr sz="2700" b="1" kern="0" spc="6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一、</a:t>
            </a:r>
            <a:r>
              <a:rPr sz="2700" b="1" kern="0" spc="-67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2700" b="1" kern="0" spc="6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系统入口</a:t>
            </a:r>
            <a:endParaRPr sz="2700" dirty="0">
              <a:latin typeface="Microsoft YaHei"/>
              <a:ea typeface="Microsoft YaHei"/>
              <a:cs typeface="Microsoft YaHei"/>
            </a:endParaRPr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669925" y="1024890"/>
            <a:ext cx="10850562" cy="7619"/>
          </a:xfrm>
          <a:prstGeom prst="rect">
            <a:avLst/>
          </a:prstGeom>
        </p:spPr>
      </p:pic>
      <p:sp>
        <p:nvSpPr>
          <p:cNvPr id="10" name="textbox 10"/>
          <p:cNvSpPr/>
          <p:nvPr/>
        </p:nvSpPr>
        <p:spPr>
          <a:xfrm>
            <a:off x="11330749" y="6423977"/>
            <a:ext cx="111125" cy="20447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928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algn="r" rtl="0" eaLnBrk="0">
              <a:lnSpc>
                <a:spcPct val="90000"/>
              </a:lnSpc>
              <a:tabLst/>
            </a:pPr>
            <a:r>
              <a:rPr sz="1300" kern="0" spc="-70" dirty="0">
                <a:solidFill>
                  <a:srgbClr val="4969A5">
                    <a:alpha val="100000"/>
                  </a:srgbClr>
                </a:solidFill>
                <a:latin typeface="Arial"/>
                <a:ea typeface="Arial"/>
                <a:cs typeface="Arial"/>
              </a:rPr>
              <a:t>1</a:t>
            </a:r>
            <a:endParaRPr sz="13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176527" y="1665731"/>
            <a:ext cx="10344911" cy="4434840"/>
          </a:xfrm>
          <a:prstGeom prst="rect">
            <a:avLst/>
          </a:prstGeom>
        </p:spPr>
      </p:pic>
      <p:sp>
        <p:nvSpPr>
          <p:cNvPr id="14" name="textbox 14"/>
          <p:cNvSpPr/>
          <p:nvPr/>
        </p:nvSpPr>
        <p:spPr>
          <a:xfrm>
            <a:off x="854605" y="1239319"/>
            <a:ext cx="4593590" cy="30416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768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1000"/>
              </a:lnSpc>
              <a:tabLst/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一网通办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-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服务中心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-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教务处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-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课程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替代申请</a:t>
            </a:r>
            <a:endParaRPr sz="2000" dirty="0">
              <a:latin typeface="Microsoft YaHei"/>
              <a:ea typeface="Microsoft YaHei"/>
              <a:cs typeface="Microsoft YaHei"/>
            </a:endParaRPr>
          </a:p>
        </p:txBody>
      </p:sp>
      <p:sp>
        <p:nvSpPr>
          <p:cNvPr id="16" name="textbox 16"/>
          <p:cNvSpPr/>
          <p:nvPr/>
        </p:nvSpPr>
        <p:spPr>
          <a:xfrm>
            <a:off x="758959" y="530129"/>
            <a:ext cx="2148204" cy="41084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3241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4000"/>
              </a:lnSpc>
              <a:tabLst/>
            </a:pPr>
            <a:r>
              <a:rPr sz="2700" b="1" kern="0" spc="6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一、</a:t>
            </a:r>
            <a:r>
              <a:rPr sz="2700" b="1" kern="0" spc="-67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2700" b="1" kern="0" spc="6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系统入口</a:t>
            </a:r>
            <a:endParaRPr sz="2700" dirty="0">
              <a:latin typeface="Microsoft YaHei"/>
              <a:ea typeface="Microsoft YaHei"/>
              <a:cs typeface="Microsoft YaHei"/>
            </a:endParaRPr>
          </a:p>
        </p:txBody>
      </p:sp>
      <p:pic>
        <p:nvPicPr>
          <p:cNvPr id="18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669925" y="1024890"/>
            <a:ext cx="10850562" cy="7619"/>
          </a:xfrm>
          <a:prstGeom prst="rect">
            <a:avLst/>
          </a:prstGeom>
        </p:spPr>
      </p:pic>
      <p:sp>
        <p:nvSpPr>
          <p:cNvPr id="20" name="textbox 20"/>
          <p:cNvSpPr/>
          <p:nvPr/>
        </p:nvSpPr>
        <p:spPr>
          <a:xfrm>
            <a:off x="11330749" y="6423977"/>
            <a:ext cx="111125" cy="20447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928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algn="r" rtl="0" eaLnBrk="0">
              <a:lnSpc>
                <a:spcPct val="90000"/>
              </a:lnSpc>
              <a:tabLst/>
            </a:pPr>
            <a:r>
              <a:rPr sz="1300" kern="0" spc="-70" dirty="0">
                <a:solidFill>
                  <a:srgbClr val="4969A5">
                    <a:alpha val="100000"/>
                  </a:srgbClr>
                </a:solidFill>
                <a:latin typeface="Arial"/>
                <a:ea typeface="Arial"/>
                <a:cs typeface="Arial"/>
              </a:rPr>
              <a:t>1</a:t>
            </a:r>
            <a:endParaRPr sz="13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050036" y="1912619"/>
            <a:ext cx="10274807" cy="2676144"/>
          </a:xfrm>
          <a:prstGeom prst="rect">
            <a:avLst/>
          </a:prstGeom>
        </p:spPr>
      </p:pic>
      <p:sp>
        <p:nvSpPr>
          <p:cNvPr id="24" name="textbox 24"/>
          <p:cNvSpPr/>
          <p:nvPr/>
        </p:nvSpPr>
        <p:spPr>
          <a:xfrm>
            <a:off x="759668" y="530839"/>
            <a:ext cx="2147570" cy="41020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5976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3000"/>
              </a:lnSpc>
              <a:tabLst/>
            </a:pPr>
            <a:r>
              <a:rPr sz="2700" b="1" kern="0" spc="8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二、新建申请</a:t>
            </a:r>
            <a:endParaRPr sz="2700" dirty="0">
              <a:latin typeface="Microsoft YaHei"/>
              <a:ea typeface="Microsoft YaHei"/>
              <a:cs typeface="Microsoft YaHei"/>
            </a:endParaRPr>
          </a:p>
        </p:txBody>
      </p:sp>
      <p:pic>
        <p:nvPicPr>
          <p:cNvPr id="26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669925" y="1024890"/>
            <a:ext cx="10850562" cy="7619"/>
          </a:xfrm>
          <a:prstGeom prst="rect">
            <a:avLst/>
          </a:prstGeom>
        </p:spPr>
      </p:pic>
      <p:sp>
        <p:nvSpPr>
          <p:cNvPr id="28" name="textbox 28"/>
          <p:cNvSpPr/>
          <p:nvPr/>
        </p:nvSpPr>
        <p:spPr>
          <a:xfrm>
            <a:off x="11330749" y="6423977"/>
            <a:ext cx="111125" cy="20447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928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algn="r" rtl="0" eaLnBrk="0">
              <a:lnSpc>
                <a:spcPct val="90000"/>
              </a:lnSpc>
              <a:tabLst/>
            </a:pPr>
            <a:r>
              <a:rPr sz="1300" kern="0" spc="-70" dirty="0">
                <a:solidFill>
                  <a:srgbClr val="4969A5">
                    <a:alpha val="100000"/>
                  </a:srgbClr>
                </a:solidFill>
                <a:latin typeface="Arial"/>
                <a:ea typeface="Arial"/>
                <a:cs typeface="Arial"/>
              </a:rPr>
              <a:t>1</a:t>
            </a:r>
            <a:endParaRPr sz="13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199388" y="2218944"/>
            <a:ext cx="10242804" cy="3465575"/>
          </a:xfrm>
          <a:prstGeom prst="rect">
            <a:avLst/>
          </a:prstGeom>
        </p:spPr>
      </p:pic>
      <p:sp>
        <p:nvSpPr>
          <p:cNvPr id="32" name="textbox 32"/>
          <p:cNvSpPr/>
          <p:nvPr/>
        </p:nvSpPr>
        <p:spPr>
          <a:xfrm>
            <a:off x="758959" y="530484"/>
            <a:ext cx="5348604" cy="41084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1570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4000"/>
              </a:lnSpc>
              <a:tabLst/>
            </a:pPr>
            <a:r>
              <a:rPr sz="2700" b="1" kern="0" spc="9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三、</a:t>
            </a:r>
            <a:r>
              <a:rPr sz="2700" b="1" kern="0" spc="-70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2700" b="1" kern="0" spc="9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填写课程替代申</a:t>
            </a:r>
            <a:r>
              <a:rPr sz="2700" b="1" kern="0" spc="8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请信息并提交</a:t>
            </a:r>
            <a:endParaRPr sz="2700" dirty="0">
              <a:latin typeface="Microsoft YaHei"/>
              <a:ea typeface="Microsoft YaHei"/>
              <a:cs typeface="Microsoft YaHei"/>
            </a:endParaRPr>
          </a:p>
        </p:txBody>
      </p:sp>
      <p:sp>
        <p:nvSpPr>
          <p:cNvPr id="34" name="textbox 34"/>
          <p:cNvSpPr/>
          <p:nvPr/>
        </p:nvSpPr>
        <p:spPr>
          <a:xfrm>
            <a:off x="855369" y="1239828"/>
            <a:ext cx="5560695" cy="30352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7426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algn="r" rtl="0" eaLnBrk="0">
              <a:lnSpc>
                <a:spcPct val="91000"/>
              </a:lnSpc>
              <a:tabLst/>
            </a:pPr>
            <a:r>
              <a:rPr sz="2000" kern="0" spc="-6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可以申请用所选课程替代</a:t>
            </a:r>
            <a:r>
              <a:rPr sz="2000" kern="0" spc="-7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本人培养方案内的课程。</a:t>
            </a:r>
            <a:endParaRPr sz="2000" dirty="0">
              <a:latin typeface="Microsoft YaHei"/>
              <a:ea typeface="Microsoft YaHei"/>
              <a:cs typeface="Microsoft YaHei"/>
            </a:endParaRPr>
          </a:p>
        </p:txBody>
      </p:sp>
      <p:pic>
        <p:nvPicPr>
          <p:cNvPr id="36" name="picture 3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669925" y="1024890"/>
            <a:ext cx="10850562" cy="7619"/>
          </a:xfrm>
          <a:prstGeom prst="rect">
            <a:avLst/>
          </a:prstGeom>
        </p:spPr>
      </p:pic>
      <p:sp>
        <p:nvSpPr>
          <p:cNvPr id="38" name="textbox 38"/>
          <p:cNvSpPr/>
          <p:nvPr/>
        </p:nvSpPr>
        <p:spPr>
          <a:xfrm>
            <a:off x="11330749" y="6423977"/>
            <a:ext cx="111125" cy="20447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928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algn="r" rtl="0" eaLnBrk="0">
              <a:lnSpc>
                <a:spcPct val="90000"/>
              </a:lnSpc>
              <a:tabLst/>
            </a:pPr>
            <a:r>
              <a:rPr sz="1300" kern="0" spc="-70" dirty="0">
                <a:solidFill>
                  <a:srgbClr val="4969A5">
                    <a:alpha val="100000"/>
                  </a:srgbClr>
                </a:solidFill>
                <a:latin typeface="Arial"/>
                <a:ea typeface="Arial"/>
                <a:cs typeface="Arial"/>
              </a:rPr>
              <a:t>1</a:t>
            </a:r>
            <a:endParaRPr sz="13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005839" y="2145792"/>
            <a:ext cx="10651235" cy="3366515"/>
          </a:xfrm>
          <a:prstGeom prst="rect">
            <a:avLst/>
          </a:prstGeom>
        </p:spPr>
      </p:pic>
      <p:sp>
        <p:nvSpPr>
          <p:cNvPr id="42" name="textbox 42"/>
          <p:cNvSpPr/>
          <p:nvPr/>
        </p:nvSpPr>
        <p:spPr>
          <a:xfrm>
            <a:off x="853841" y="1239828"/>
            <a:ext cx="7085965" cy="30352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7426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algn="r" rtl="0" eaLnBrk="0">
              <a:lnSpc>
                <a:spcPct val="91000"/>
              </a:lnSpc>
              <a:tabLst/>
            </a:pP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也可以申请用所选课程抵入本人培养方案内的相应模块的学</a:t>
            </a:r>
            <a:r>
              <a:rPr sz="2000" kern="0" spc="-6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分。</a:t>
            </a:r>
            <a:endParaRPr sz="2000" dirty="0">
              <a:latin typeface="Microsoft YaHei"/>
              <a:ea typeface="Microsoft YaHei"/>
              <a:cs typeface="Microsoft YaHei"/>
            </a:endParaRPr>
          </a:p>
        </p:txBody>
      </p:sp>
      <p:sp>
        <p:nvSpPr>
          <p:cNvPr id="44" name="textbox 44"/>
          <p:cNvSpPr/>
          <p:nvPr/>
        </p:nvSpPr>
        <p:spPr>
          <a:xfrm>
            <a:off x="770317" y="528354"/>
            <a:ext cx="3559175" cy="4127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546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4000"/>
              </a:lnSpc>
              <a:tabLst/>
            </a:pPr>
            <a:r>
              <a:rPr sz="2700" b="1" kern="0" spc="7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四、</a:t>
            </a:r>
            <a:r>
              <a:rPr sz="2700" b="1" kern="0" spc="-70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2700" b="1" kern="0" spc="7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模块学分抵入申请</a:t>
            </a:r>
            <a:endParaRPr sz="2700" dirty="0">
              <a:latin typeface="Microsoft YaHei"/>
              <a:ea typeface="Microsoft YaHei"/>
              <a:cs typeface="Microsoft YaHei"/>
            </a:endParaRPr>
          </a:p>
        </p:txBody>
      </p:sp>
      <p:pic>
        <p:nvPicPr>
          <p:cNvPr id="46" name="picture 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669925" y="1024890"/>
            <a:ext cx="10850562" cy="7619"/>
          </a:xfrm>
          <a:prstGeom prst="rect">
            <a:avLst/>
          </a:prstGeom>
        </p:spPr>
      </p:pic>
      <p:sp>
        <p:nvSpPr>
          <p:cNvPr id="48" name="textbox 48"/>
          <p:cNvSpPr/>
          <p:nvPr/>
        </p:nvSpPr>
        <p:spPr>
          <a:xfrm>
            <a:off x="11330749" y="6423977"/>
            <a:ext cx="111125" cy="20447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928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algn="r" rtl="0" eaLnBrk="0">
              <a:lnSpc>
                <a:spcPct val="90000"/>
              </a:lnSpc>
              <a:tabLst/>
            </a:pPr>
            <a:r>
              <a:rPr sz="1300" kern="0" spc="-70" dirty="0">
                <a:solidFill>
                  <a:srgbClr val="4969A5">
                    <a:alpha val="100000"/>
                  </a:srgbClr>
                </a:solidFill>
                <a:latin typeface="Arial"/>
                <a:ea typeface="Arial"/>
                <a:cs typeface="Arial"/>
              </a:rPr>
              <a:t>1</a:t>
            </a:r>
            <a:endParaRPr sz="13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Application>WPS 演示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2024-09-06T10:17:25Z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wqlLaW5nc29mdCBQREYgdG8gV1BTIDEwMA</vt:lpwstr>
  </property>
  <property fmtid="{D5CDD505-2E9C-101B-9397-08002B2CF9AE}" pid="3" name="Created">
    <vt:filetime>2024-09-11T15:38:26</vt:filetime>
  </property>
</Properties>
</file>