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6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3" r:id="rId13"/>
    <p:sldId id="266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6713085" y="3201869"/>
            <a:ext cx="4807403" cy="731467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Click to edit Master subtitle style</a:t>
            </a:r>
          </a:p>
          <a:p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6713085" y="1957757"/>
            <a:ext cx="4807403" cy="1226182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71512" y="0"/>
            <a:ext cx="5560236" cy="6858000"/>
          </a:xfrm>
          <a:custGeom>
            <a:avLst/>
            <a:gdLst>
              <a:gd name="connsiteX0" fmla="*/ 1649601 w 5059038"/>
              <a:gd name="connsiteY0" fmla="*/ 0 h 6858000"/>
              <a:gd name="connsiteX1" fmla="*/ 5059038 w 5059038"/>
              <a:gd name="connsiteY1" fmla="*/ 0 h 6858000"/>
              <a:gd name="connsiteX2" fmla="*/ 3409437 w 5059038"/>
              <a:gd name="connsiteY2" fmla="*/ 6858000 h 6858000"/>
              <a:gd name="connsiteX3" fmla="*/ 0 w 50590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9038" h="6858000">
                <a:moveTo>
                  <a:pt x="1649601" y="0"/>
                </a:moveTo>
                <a:lnTo>
                  <a:pt x="5059038" y="0"/>
                </a:lnTo>
                <a:lnTo>
                  <a:pt x="3409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4426585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4"/>
          </p:nvPr>
        </p:nvSpPr>
        <p:spPr>
          <a:xfrm>
            <a:off x="7056438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665981" y="5030201"/>
            <a:ext cx="2390457" cy="304612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272658" y="5038542"/>
            <a:ext cx="2458081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>
          <a:xfrm>
            <a:off x="632743" y="2009775"/>
            <a:ext cx="3415382" cy="1565906"/>
          </a:xfrm>
          <a:prstGeom prst="parallelogram">
            <a:avLst>
              <a:gd name="adj" fmla="val 28694"/>
            </a:avLst>
          </a:prstGeom>
          <a:solidFill>
            <a:schemeClr val="tx1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9103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612041" y="3056450"/>
            <a:ext cx="4908447" cy="871766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606268" y="4253255"/>
            <a:ext cx="4914688" cy="63046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" y="2235200"/>
            <a:ext cx="5936343" cy="2387600"/>
          </a:xfrm>
          <a:custGeom>
            <a:avLst/>
            <a:gdLst>
              <a:gd name="connsiteX0" fmla="*/ 0 w 5936343"/>
              <a:gd name="connsiteY0" fmla="*/ 0 h 2387600"/>
              <a:gd name="connsiteX1" fmla="*/ 5936343 w 5936343"/>
              <a:gd name="connsiteY1" fmla="*/ 0 h 2387600"/>
              <a:gd name="connsiteX2" fmla="*/ 5339443 w 5936343"/>
              <a:gd name="connsiteY2" fmla="*/ 2387600 h 2387600"/>
              <a:gd name="connsiteX3" fmla="*/ 0 w 5936343"/>
              <a:gd name="connsiteY3" fmla="*/ 2387600 h 23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343" h="2387600">
                <a:moveTo>
                  <a:pt x="0" y="0"/>
                </a:moveTo>
                <a:lnTo>
                  <a:pt x="5936343" y="0"/>
                </a:lnTo>
                <a:lnTo>
                  <a:pt x="5339443" y="2387600"/>
                </a:lnTo>
                <a:lnTo>
                  <a:pt x="0" y="2387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4039990" y="3254204"/>
            <a:ext cx="2238112" cy="1026144"/>
          </a:xfrm>
          <a:prstGeom prst="parallelogram">
            <a:avLst>
              <a:gd name="adj" fmla="val 28694"/>
            </a:avLst>
          </a:prstGeom>
          <a:solidFill>
            <a:schemeClr val="accent1">
              <a:alpha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45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9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5967638" y="3773714"/>
            <a:ext cx="5426076" cy="1367963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967638" y="5488638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967638" y="5799509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1" y="1130300"/>
            <a:ext cx="12191999" cy="23876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1036155" y="898604"/>
            <a:ext cx="4522816" cy="2910588"/>
          </a:xfrm>
          <a:prstGeom prst="parallelogram">
            <a:avLst>
              <a:gd name="adj" fmla="val 28694"/>
            </a:avLst>
          </a:prstGeom>
          <a:solidFill>
            <a:schemeClr val="accent2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332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0" y="1988458"/>
            <a:ext cx="12192000" cy="2656114"/>
          </a:xfrm>
          <a:custGeom>
            <a:avLst/>
            <a:gdLst>
              <a:gd name="connsiteX0" fmla="*/ 0 w 12192000"/>
              <a:gd name="connsiteY0" fmla="*/ 0 h 2656114"/>
              <a:gd name="connsiteX1" fmla="*/ 12192000 w 12192000"/>
              <a:gd name="connsiteY1" fmla="*/ 0 h 2656114"/>
              <a:gd name="connsiteX2" fmla="*/ 12192000 w 12192000"/>
              <a:gd name="connsiteY2" fmla="*/ 2656114 h 2656114"/>
              <a:gd name="connsiteX3" fmla="*/ 0 w 12192000"/>
              <a:gd name="connsiteY3" fmla="*/ 2656114 h 265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56114">
                <a:moveTo>
                  <a:pt x="0" y="0"/>
                </a:moveTo>
                <a:lnTo>
                  <a:pt x="12192000" y="0"/>
                </a:lnTo>
                <a:lnTo>
                  <a:pt x="12192000" y="2656114"/>
                </a:lnTo>
                <a:lnTo>
                  <a:pt x="0" y="26561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37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6713085" y="3201869"/>
            <a:ext cx="4807403" cy="731467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Click to edit Master subtitle style</a:t>
            </a:r>
          </a:p>
          <a:p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6713085" y="1957757"/>
            <a:ext cx="4807403" cy="1226182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71512" y="0"/>
            <a:ext cx="5560236" cy="6858000"/>
          </a:xfrm>
          <a:custGeom>
            <a:avLst/>
            <a:gdLst>
              <a:gd name="connsiteX0" fmla="*/ 1649601 w 5059038"/>
              <a:gd name="connsiteY0" fmla="*/ 0 h 6858000"/>
              <a:gd name="connsiteX1" fmla="*/ 5059038 w 5059038"/>
              <a:gd name="connsiteY1" fmla="*/ 0 h 6858000"/>
              <a:gd name="connsiteX2" fmla="*/ 3409437 w 5059038"/>
              <a:gd name="connsiteY2" fmla="*/ 6858000 h 6858000"/>
              <a:gd name="connsiteX3" fmla="*/ 0 w 50590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9038" h="6858000">
                <a:moveTo>
                  <a:pt x="1649601" y="0"/>
                </a:moveTo>
                <a:lnTo>
                  <a:pt x="5059038" y="0"/>
                </a:lnTo>
                <a:lnTo>
                  <a:pt x="3409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4426585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4"/>
          </p:nvPr>
        </p:nvSpPr>
        <p:spPr>
          <a:xfrm>
            <a:off x="7056438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665981" y="5030201"/>
            <a:ext cx="2390457" cy="304612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272658" y="5038542"/>
            <a:ext cx="2458081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>
          <a:xfrm>
            <a:off x="632743" y="2009775"/>
            <a:ext cx="3415382" cy="1565906"/>
          </a:xfrm>
          <a:prstGeom prst="parallelogram">
            <a:avLst>
              <a:gd name="adj" fmla="val 28694"/>
            </a:avLst>
          </a:prstGeom>
          <a:solidFill>
            <a:schemeClr val="tx1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9474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612041" y="3056450"/>
            <a:ext cx="4908447" cy="871766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606268" y="4253255"/>
            <a:ext cx="4914688" cy="63046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" y="2235200"/>
            <a:ext cx="5936343" cy="2387600"/>
          </a:xfrm>
          <a:custGeom>
            <a:avLst/>
            <a:gdLst>
              <a:gd name="connsiteX0" fmla="*/ 0 w 5936343"/>
              <a:gd name="connsiteY0" fmla="*/ 0 h 2387600"/>
              <a:gd name="connsiteX1" fmla="*/ 5936343 w 5936343"/>
              <a:gd name="connsiteY1" fmla="*/ 0 h 2387600"/>
              <a:gd name="connsiteX2" fmla="*/ 5339443 w 5936343"/>
              <a:gd name="connsiteY2" fmla="*/ 2387600 h 2387600"/>
              <a:gd name="connsiteX3" fmla="*/ 0 w 5936343"/>
              <a:gd name="connsiteY3" fmla="*/ 2387600 h 23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343" h="2387600">
                <a:moveTo>
                  <a:pt x="0" y="0"/>
                </a:moveTo>
                <a:lnTo>
                  <a:pt x="5936343" y="0"/>
                </a:lnTo>
                <a:lnTo>
                  <a:pt x="5339443" y="2387600"/>
                </a:lnTo>
                <a:lnTo>
                  <a:pt x="0" y="2387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4039990" y="3254204"/>
            <a:ext cx="2238112" cy="1026144"/>
          </a:xfrm>
          <a:prstGeom prst="parallelogram">
            <a:avLst>
              <a:gd name="adj" fmla="val 28694"/>
            </a:avLst>
          </a:prstGeom>
          <a:solidFill>
            <a:schemeClr val="accent1">
              <a:alpha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0206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18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364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345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5967638" y="3773714"/>
            <a:ext cx="5426076" cy="1367963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967638" y="5488638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967638" y="5799509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1" y="1130300"/>
            <a:ext cx="12191999" cy="23876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1036155" y="898604"/>
            <a:ext cx="4522816" cy="2910588"/>
          </a:xfrm>
          <a:prstGeom prst="parallelogram">
            <a:avLst>
              <a:gd name="adj" fmla="val 28694"/>
            </a:avLst>
          </a:prstGeom>
          <a:solidFill>
            <a:schemeClr val="accent2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090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0" y="1988458"/>
            <a:ext cx="12192000" cy="2656114"/>
          </a:xfrm>
          <a:custGeom>
            <a:avLst/>
            <a:gdLst>
              <a:gd name="connsiteX0" fmla="*/ 0 w 12192000"/>
              <a:gd name="connsiteY0" fmla="*/ 0 h 2656114"/>
              <a:gd name="connsiteX1" fmla="*/ 12192000 w 12192000"/>
              <a:gd name="connsiteY1" fmla="*/ 0 h 2656114"/>
              <a:gd name="connsiteX2" fmla="*/ 12192000 w 12192000"/>
              <a:gd name="connsiteY2" fmla="*/ 2656114 h 2656114"/>
              <a:gd name="connsiteX3" fmla="*/ 0 w 12192000"/>
              <a:gd name="connsiteY3" fmla="*/ 2656114 h 265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56114">
                <a:moveTo>
                  <a:pt x="0" y="0"/>
                </a:moveTo>
                <a:lnTo>
                  <a:pt x="12192000" y="0"/>
                </a:lnTo>
                <a:lnTo>
                  <a:pt x="12192000" y="2656114"/>
                </a:lnTo>
                <a:lnTo>
                  <a:pt x="0" y="26561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6713085" y="3201869"/>
            <a:ext cx="4807403" cy="731467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Click to edit Master subtitle style</a:t>
            </a:r>
          </a:p>
          <a:p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6713085" y="1957757"/>
            <a:ext cx="4807403" cy="1226182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71512" y="0"/>
            <a:ext cx="5560236" cy="6858000"/>
          </a:xfrm>
          <a:custGeom>
            <a:avLst/>
            <a:gdLst>
              <a:gd name="connsiteX0" fmla="*/ 1649601 w 5059038"/>
              <a:gd name="connsiteY0" fmla="*/ 0 h 6858000"/>
              <a:gd name="connsiteX1" fmla="*/ 5059038 w 5059038"/>
              <a:gd name="connsiteY1" fmla="*/ 0 h 6858000"/>
              <a:gd name="connsiteX2" fmla="*/ 3409437 w 5059038"/>
              <a:gd name="connsiteY2" fmla="*/ 6858000 h 6858000"/>
              <a:gd name="connsiteX3" fmla="*/ 0 w 50590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9038" h="6858000">
                <a:moveTo>
                  <a:pt x="1649601" y="0"/>
                </a:moveTo>
                <a:lnTo>
                  <a:pt x="5059038" y="0"/>
                </a:lnTo>
                <a:lnTo>
                  <a:pt x="3409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4426585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4"/>
          </p:nvPr>
        </p:nvSpPr>
        <p:spPr>
          <a:xfrm>
            <a:off x="7056438" y="4923430"/>
            <a:ext cx="2745740" cy="526499"/>
          </a:xfrm>
          <a:custGeom>
            <a:avLst/>
            <a:gdLst>
              <a:gd name="connsiteX0" fmla="*/ 125881 w 2745740"/>
              <a:gd name="connsiteY0" fmla="*/ 0 h 526499"/>
              <a:gd name="connsiteX1" fmla="*/ 2745740 w 2745740"/>
              <a:gd name="connsiteY1" fmla="*/ 0 h 526499"/>
              <a:gd name="connsiteX2" fmla="*/ 2619859 w 2745740"/>
              <a:gd name="connsiteY2" fmla="*/ 526499 h 526499"/>
              <a:gd name="connsiteX3" fmla="*/ 0 w 2745740"/>
              <a:gd name="connsiteY3" fmla="*/ 526499 h 5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740" h="526499">
                <a:moveTo>
                  <a:pt x="125881" y="0"/>
                </a:moveTo>
                <a:lnTo>
                  <a:pt x="2745740" y="0"/>
                </a:lnTo>
                <a:lnTo>
                  <a:pt x="2619859" y="526499"/>
                </a:lnTo>
                <a:lnTo>
                  <a:pt x="0" y="52649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665981" y="5030201"/>
            <a:ext cx="2390457" cy="304612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272658" y="5038542"/>
            <a:ext cx="2458081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>
          <a:xfrm>
            <a:off x="632743" y="2009775"/>
            <a:ext cx="3415382" cy="1565906"/>
          </a:xfrm>
          <a:prstGeom prst="parallelogram">
            <a:avLst>
              <a:gd name="adj" fmla="val 28694"/>
            </a:avLst>
          </a:prstGeom>
          <a:solidFill>
            <a:schemeClr val="tx1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673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612041" y="3056450"/>
            <a:ext cx="4908447" cy="871766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606268" y="4253255"/>
            <a:ext cx="4914688" cy="63046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" y="2235200"/>
            <a:ext cx="5936343" cy="2387600"/>
          </a:xfrm>
          <a:custGeom>
            <a:avLst/>
            <a:gdLst>
              <a:gd name="connsiteX0" fmla="*/ 0 w 5936343"/>
              <a:gd name="connsiteY0" fmla="*/ 0 h 2387600"/>
              <a:gd name="connsiteX1" fmla="*/ 5936343 w 5936343"/>
              <a:gd name="connsiteY1" fmla="*/ 0 h 2387600"/>
              <a:gd name="connsiteX2" fmla="*/ 5339443 w 5936343"/>
              <a:gd name="connsiteY2" fmla="*/ 2387600 h 2387600"/>
              <a:gd name="connsiteX3" fmla="*/ 0 w 5936343"/>
              <a:gd name="connsiteY3" fmla="*/ 2387600 h 23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343" h="2387600">
                <a:moveTo>
                  <a:pt x="0" y="0"/>
                </a:moveTo>
                <a:lnTo>
                  <a:pt x="5936343" y="0"/>
                </a:lnTo>
                <a:lnTo>
                  <a:pt x="5339443" y="2387600"/>
                </a:lnTo>
                <a:lnTo>
                  <a:pt x="0" y="2387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4039990" y="3254204"/>
            <a:ext cx="2238112" cy="1026144"/>
          </a:xfrm>
          <a:prstGeom prst="parallelogram">
            <a:avLst>
              <a:gd name="adj" fmla="val 28694"/>
            </a:avLst>
          </a:prstGeom>
          <a:solidFill>
            <a:schemeClr val="accent1">
              <a:alpha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7803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49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39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65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5967638" y="3773714"/>
            <a:ext cx="5426076" cy="1367963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967638" y="5488638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967638" y="5799509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1" y="1130300"/>
            <a:ext cx="12191999" cy="23876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1036155" y="898604"/>
            <a:ext cx="4522816" cy="2910588"/>
          </a:xfrm>
          <a:prstGeom prst="parallelogram">
            <a:avLst>
              <a:gd name="adj" fmla="val 28694"/>
            </a:avLst>
          </a:prstGeom>
          <a:solidFill>
            <a:schemeClr val="accent2">
              <a:alpha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  <a:lvl2pPr>
              <a:defRPr>
                <a:solidFill>
                  <a:schemeClr val="tx1">
                    <a:alpha val="0"/>
                  </a:schemeClr>
                </a:solidFill>
              </a:defRPr>
            </a:lvl2pPr>
            <a:lvl3pPr>
              <a:defRPr>
                <a:solidFill>
                  <a:schemeClr val="tx1">
                    <a:alpha val="0"/>
                  </a:schemeClr>
                </a:solidFill>
              </a:defRPr>
            </a:lvl3pPr>
            <a:lvl4pPr>
              <a:defRPr>
                <a:solidFill>
                  <a:schemeClr val="tx1">
                    <a:alpha val="0"/>
                  </a:schemeClr>
                </a:solidFill>
              </a:defRPr>
            </a:lvl4pPr>
            <a:lvl5pPr>
              <a:defRPr>
                <a:solidFill>
                  <a:schemeClr val="tx1">
                    <a:alpha val="0"/>
                  </a:schemeClr>
                </a:solidFill>
              </a:defRPr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9170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0" y="1988458"/>
            <a:ext cx="12192000" cy="2656114"/>
          </a:xfrm>
          <a:custGeom>
            <a:avLst/>
            <a:gdLst>
              <a:gd name="connsiteX0" fmla="*/ 0 w 12192000"/>
              <a:gd name="connsiteY0" fmla="*/ 0 h 2656114"/>
              <a:gd name="connsiteX1" fmla="*/ 12192000 w 12192000"/>
              <a:gd name="connsiteY1" fmla="*/ 0 h 2656114"/>
              <a:gd name="connsiteX2" fmla="*/ 12192000 w 12192000"/>
              <a:gd name="connsiteY2" fmla="*/ 2656114 h 2656114"/>
              <a:gd name="connsiteX3" fmla="*/ 0 w 12192000"/>
              <a:gd name="connsiteY3" fmla="*/ 2656114 h 265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56114">
                <a:moveTo>
                  <a:pt x="0" y="0"/>
                </a:moveTo>
                <a:lnTo>
                  <a:pt x="12192000" y="0"/>
                </a:lnTo>
                <a:lnTo>
                  <a:pt x="12192000" y="2656114"/>
                </a:lnTo>
                <a:lnTo>
                  <a:pt x="0" y="26561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70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4055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4055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28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4055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4055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64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4055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>
                <a:solidFill>
                  <a:srgbClr val="000000">
                    <a:tint val="75000"/>
                  </a:srgbClr>
                </a:solidFill>
              </a:rPr>
              <a:t>www.islide.cc</a:t>
            </a:r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4055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30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一、系统入口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8" name="矩形 7"/>
          <p:cNvSpPr/>
          <p:nvPr/>
        </p:nvSpPr>
        <p:spPr>
          <a:xfrm>
            <a:off x="771786" y="1176367"/>
            <a:ext cx="91859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rgbClr val="000000"/>
                </a:solidFill>
              </a:rPr>
              <a:t>一网通办</a:t>
            </a:r>
            <a:r>
              <a:rPr lang="en-US" altLang="zh-CN" sz="2000" dirty="0">
                <a:solidFill>
                  <a:srgbClr val="000000"/>
                </a:solidFill>
              </a:rPr>
              <a:t>-</a:t>
            </a:r>
            <a:r>
              <a:rPr lang="zh-CN" altLang="zh-CN" sz="2000" dirty="0">
                <a:solidFill>
                  <a:srgbClr val="000000"/>
                </a:solidFill>
              </a:rPr>
              <a:t>服务中心</a:t>
            </a:r>
            <a:r>
              <a:rPr lang="en-US" altLang="zh-CN" sz="2000" dirty="0">
                <a:solidFill>
                  <a:srgbClr val="000000"/>
                </a:solidFill>
              </a:rPr>
              <a:t>-</a:t>
            </a:r>
            <a:r>
              <a:rPr lang="zh-CN" altLang="zh-CN" sz="2000" dirty="0">
                <a:solidFill>
                  <a:srgbClr val="000000"/>
                </a:solidFill>
              </a:rPr>
              <a:t>业务直通车</a:t>
            </a:r>
            <a:r>
              <a:rPr lang="en-US" altLang="zh-CN" sz="2000" dirty="0" smtClean="0">
                <a:solidFill>
                  <a:srgbClr val="000000"/>
                </a:solidFill>
              </a:rPr>
              <a:t>-</a:t>
            </a:r>
            <a:r>
              <a:rPr lang="zh-CN" altLang="en-US" sz="2000" dirty="0" smtClean="0">
                <a:solidFill>
                  <a:srgbClr val="000000"/>
                </a:solidFill>
              </a:rPr>
              <a:t>本科教学服务一体化平台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286" y="1947634"/>
            <a:ext cx="9062983" cy="445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9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zh-CN" altLang="zh-CN" dirty="0" smtClean="0"/>
              <a:t>、</a:t>
            </a:r>
            <a:r>
              <a:rPr lang="zh-CN" altLang="en-US" dirty="0" smtClean="0"/>
              <a:t>课程大纲上传</a:t>
            </a:r>
            <a:r>
              <a:rPr lang="zh-CN" altLang="zh-CN" dirty="0" smtClean="0"/>
              <a:t>菜单路径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6" name="矩形 5"/>
          <p:cNvSpPr/>
          <p:nvPr/>
        </p:nvSpPr>
        <p:spPr>
          <a:xfrm>
            <a:off x="500094" y="1028954"/>
            <a:ext cx="10617666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000000"/>
                </a:solidFill>
              </a:rPr>
              <a:t>	</a:t>
            </a:r>
            <a:r>
              <a:rPr lang="en-US" altLang="zh-CN" sz="2800" dirty="0" err="1">
                <a:solidFill>
                  <a:srgbClr val="000000"/>
                </a:solidFill>
              </a:rPr>
              <a:t>系统菜单路径为</a:t>
            </a:r>
            <a:r>
              <a:rPr lang="en-US" altLang="zh-CN" sz="2800" dirty="0" smtClean="0">
                <a:solidFill>
                  <a:srgbClr val="000000"/>
                </a:solidFill>
              </a:rPr>
              <a:t>：</a:t>
            </a:r>
            <a:r>
              <a:rPr lang="zh-CN" altLang="en-US" sz="2800" dirty="0" smtClean="0">
                <a:solidFill>
                  <a:srgbClr val="000000"/>
                </a:solidFill>
              </a:rPr>
              <a:t>教师全部服务</a:t>
            </a:r>
            <a:r>
              <a:rPr lang="en-US" altLang="zh-CN" sz="2800" dirty="0" smtClean="0">
                <a:solidFill>
                  <a:srgbClr val="000000"/>
                </a:solidFill>
              </a:rPr>
              <a:t>-</a:t>
            </a:r>
            <a:r>
              <a:rPr lang="zh-CN" altLang="en-US" sz="2800" dirty="0" smtClean="0">
                <a:solidFill>
                  <a:srgbClr val="000000"/>
                </a:solidFill>
              </a:rPr>
              <a:t>课程与大纲</a:t>
            </a:r>
            <a:r>
              <a:rPr lang="en-US" altLang="zh-CN" sz="2800" dirty="0" smtClean="0">
                <a:solidFill>
                  <a:srgbClr val="000000"/>
                </a:solidFill>
              </a:rPr>
              <a:t>-</a:t>
            </a:r>
            <a:r>
              <a:rPr lang="zh-CN" altLang="en-US" sz="2800" dirty="0" smtClean="0">
                <a:solidFill>
                  <a:srgbClr val="000000"/>
                </a:solidFill>
                <a:sym typeface="+mn-ea"/>
              </a:rPr>
              <a:t>课程大纲上传</a:t>
            </a:r>
            <a:r>
              <a:rPr lang="en-US" altLang="zh-CN" sz="2800" dirty="0" smtClean="0">
                <a:solidFill>
                  <a:srgbClr val="000000"/>
                </a:solidFill>
              </a:rPr>
              <a:t>。</a:t>
            </a:r>
            <a:r>
              <a:rPr lang="zh-CN" altLang="en-US" sz="2800" dirty="0">
                <a:solidFill>
                  <a:srgbClr val="000000"/>
                </a:solidFill>
              </a:rPr>
              <a:t>具体操作方法见后。</a:t>
            </a:r>
            <a:endParaRPr lang="zh-CN" altLang="zh-CN" sz="2800" dirty="0">
              <a:solidFill>
                <a:srgbClr val="000000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954360" y="1707724"/>
            <a:ext cx="3900881" cy="704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723" y="2503460"/>
            <a:ext cx="8352563" cy="410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3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 smtClean="0">
                <a:solidFill>
                  <a:srgbClr val="000000"/>
                </a:solidFill>
              </a:rPr>
              <a:t>）点击新建大纲；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153" y="1894114"/>
            <a:ext cx="8942383" cy="439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5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 smtClean="0">
                <a:solidFill>
                  <a:srgbClr val="000000"/>
                </a:solidFill>
              </a:rPr>
              <a:t>2</a:t>
            </a:r>
            <a:r>
              <a:rPr lang="zh-CN" altLang="en-US" dirty="0" smtClean="0">
                <a:solidFill>
                  <a:srgbClr val="000000"/>
                </a:solidFill>
              </a:rPr>
              <a:t>）选择将要上传大纲的课程，点击下一步；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704" y="1849249"/>
            <a:ext cx="9263002" cy="45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9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>
                <a:solidFill>
                  <a:srgbClr val="000000"/>
                </a:solidFill>
              </a:rPr>
              <a:t>3</a:t>
            </a:r>
            <a:r>
              <a:rPr lang="zh-CN" altLang="en-US" dirty="0" smtClean="0">
                <a:solidFill>
                  <a:srgbClr val="000000"/>
                </a:solidFill>
              </a:rPr>
              <a:t>）课程基本信息不需要修改，在左侧列表切换大纲需要填写的章节；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818" y="1944787"/>
            <a:ext cx="9068773" cy="44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55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 smtClean="0">
                <a:solidFill>
                  <a:srgbClr val="000000"/>
                </a:solidFill>
              </a:rPr>
              <a:t>4</a:t>
            </a:r>
            <a:r>
              <a:rPr lang="zh-CN" altLang="en-US" dirty="0" smtClean="0">
                <a:solidFill>
                  <a:srgbClr val="000000"/>
                </a:solidFill>
              </a:rPr>
              <a:t>）课程团队成员以文字输入的形式；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339" y="2006610"/>
            <a:ext cx="9106161" cy="447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22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 smtClean="0">
                <a:solidFill>
                  <a:srgbClr val="000000"/>
                </a:solidFill>
              </a:rPr>
              <a:t>5</a:t>
            </a:r>
            <a:r>
              <a:rPr lang="zh-CN" altLang="en-US" dirty="0" smtClean="0">
                <a:solidFill>
                  <a:srgbClr val="000000"/>
                </a:solidFill>
              </a:rPr>
              <a:t>）课程定位与目标按要求以文字输入；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42" y="1915789"/>
            <a:ext cx="9127725" cy="44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03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>
                <a:solidFill>
                  <a:srgbClr val="000000"/>
                </a:solidFill>
              </a:rPr>
              <a:t>6</a:t>
            </a:r>
            <a:r>
              <a:rPr lang="zh-CN" altLang="en-US" dirty="0" smtClean="0">
                <a:solidFill>
                  <a:srgbClr val="000000"/>
                </a:solidFill>
              </a:rPr>
              <a:t>）课程定位与目标的支撑关系</a:t>
            </a:r>
            <a:r>
              <a:rPr lang="zh-CN" altLang="en-US" dirty="0" smtClean="0">
                <a:solidFill>
                  <a:srgbClr val="000000"/>
                </a:solidFill>
              </a:rPr>
              <a:t>，在此章节并设置课程目标</a:t>
            </a:r>
            <a:r>
              <a:rPr lang="zh-CN" altLang="en-US" dirty="0" smtClean="0">
                <a:solidFill>
                  <a:srgbClr val="000000"/>
                </a:solidFill>
              </a:rPr>
              <a:t>对毕业要求的支撑</a:t>
            </a:r>
            <a:r>
              <a:rPr lang="zh-CN" altLang="en-US" dirty="0" smtClean="0">
                <a:solidFill>
                  <a:srgbClr val="000000"/>
                </a:solidFill>
              </a:rPr>
              <a:t>关系（</a:t>
            </a:r>
            <a:r>
              <a:rPr lang="en-US" altLang="zh-CN" dirty="0" smtClean="0">
                <a:solidFill>
                  <a:srgbClr val="000000"/>
                </a:solidFill>
              </a:rPr>
              <a:t>HML</a:t>
            </a:r>
            <a:r>
              <a:rPr lang="zh-CN" altLang="en-US" dirty="0" smtClean="0">
                <a:solidFill>
                  <a:srgbClr val="000000"/>
                </a:solidFill>
              </a:rPr>
              <a:t>）；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947" y="1873364"/>
            <a:ext cx="8982831" cy="441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6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 smtClean="0">
                <a:solidFill>
                  <a:srgbClr val="000000"/>
                </a:solidFill>
              </a:rPr>
              <a:t>7</a:t>
            </a:r>
            <a:r>
              <a:rPr lang="zh-CN" altLang="en-US" dirty="0" smtClean="0">
                <a:solidFill>
                  <a:srgbClr val="000000"/>
                </a:solidFill>
              </a:rPr>
              <a:t>）课程内容介绍，按要求文字编辑；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511" y="1934541"/>
            <a:ext cx="9299388" cy="457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9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>
                <a:solidFill>
                  <a:srgbClr val="000000"/>
                </a:solidFill>
              </a:rPr>
              <a:t>8</a:t>
            </a:r>
            <a:r>
              <a:rPr lang="zh-CN" altLang="en-US" dirty="0" smtClean="0">
                <a:solidFill>
                  <a:srgbClr val="000000"/>
                </a:solidFill>
              </a:rPr>
              <a:t>）课程教学方法，</a:t>
            </a:r>
            <a:r>
              <a:rPr lang="zh-CN" altLang="en-US" dirty="0" smtClean="0">
                <a:solidFill>
                  <a:srgbClr val="000000"/>
                </a:solidFill>
              </a:rPr>
              <a:t>按要求文字编辑；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028" y="1906521"/>
            <a:ext cx="9356354" cy="460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三、新建课程大纲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dirty="0">
                <a:solidFill>
                  <a:srgbClr val="000000"/>
                </a:solidFill>
              </a:rPr>
              <a:t>9</a:t>
            </a:r>
            <a:r>
              <a:rPr lang="zh-CN" altLang="en-US" dirty="0" smtClean="0">
                <a:solidFill>
                  <a:srgbClr val="000000"/>
                </a:solidFill>
              </a:rPr>
              <a:t>）</a:t>
            </a:r>
            <a:r>
              <a:rPr lang="zh-CN" altLang="en-US" dirty="0" smtClean="0">
                <a:solidFill>
                  <a:srgbClr val="000000"/>
                </a:solidFill>
              </a:rPr>
              <a:t>修读对象，先修课程，指定教材，参考书目使用文字输入的形式，该四项为选填项，根据需要填写；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896" y="2072541"/>
            <a:ext cx="9228621" cy="45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7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</a:t>
            </a:r>
            <a:r>
              <a:rPr lang="zh-CN" altLang="en-US" dirty="0" smtClean="0"/>
              <a:t>、提交、暂存、预览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>
                <a:solidFill>
                  <a:srgbClr val="000000"/>
                </a:solidFill>
              </a:rPr>
              <a:t>各章节填写完毕之后，可以点击左下角“预览”查看预览效果，确认无误后点击“提交”即可提交。如果所有章节未填写完毕，也可点击“暂存”，系统会保留已填写的内容；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621" y="2033905"/>
            <a:ext cx="9307168" cy="457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50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</a:t>
            </a:r>
            <a:r>
              <a:rPr lang="zh-CN" altLang="en-US" dirty="0" smtClean="0"/>
              <a:t>、提交、暂存、预览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>
                <a:solidFill>
                  <a:srgbClr val="000000"/>
                </a:solidFill>
              </a:rPr>
              <a:t>在下次需要继续填写时，点击修改，即可对暂存以及还未提交审核的课程大纲进行修改；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46" y="1896012"/>
            <a:ext cx="9377718" cy="461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6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</a:t>
            </a:r>
            <a:r>
              <a:rPr lang="zh-CN" altLang="en-US" dirty="0" smtClean="0"/>
              <a:t>、提交、暂存、预览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>
                <a:solidFill>
                  <a:srgbClr val="000000"/>
                </a:solidFill>
              </a:rPr>
              <a:t>已提交的课程大纲，未经过审核之前也可以撤回修改，并再次提交；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185" y="1795542"/>
            <a:ext cx="9543369" cy="469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5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五、上传附件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>
                <a:solidFill>
                  <a:srgbClr val="000000"/>
                </a:solidFill>
              </a:rPr>
              <a:t>填写课程大纲时，可以点击右上角“上传附件”按钮上传大纲附件；也可以在外面的界面单独上传附件（见下一页）；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66" y="2043295"/>
            <a:ext cx="9288078" cy="45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0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五、上传附件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sz="1500" dirty="0" smtClean="0">
                <a:solidFill>
                  <a:srgbClr val="4969A5"/>
                </a:solidFill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0540" y="1227455"/>
            <a:ext cx="1071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>
                <a:solidFill>
                  <a:srgbClr val="000000"/>
                </a:solidFill>
              </a:rPr>
              <a:t>也可以在外面的界面单独上传附件；</a:t>
            </a:r>
            <a:endParaRPr lang="zh-CN" altLang="en-US" dirty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681" y="1838299"/>
            <a:ext cx="9495048" cy="4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12593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5">
  <a:themeElements>
    <a:clrScheme name="自定义 41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969A5"/>
      </a:accent1>
      <a:accent2>
        <a:srgbClr val="F0BD1D"/>
      </a:accent2>
      <a:accent3>
        <a:srgbClr val="CB786E"/>
      </a:accent3>
      <a:accent4>
        <a:srgbClr val="748FAF"/>
      </a:accent4>
      <a:accent5>
        <a:srgbClr val="E48C65"/>
      </a:accent5>
      <a:accent6>
        <a:srgbClr val="2D3A67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主题5">
  <a:themeElements>
    <a:clrScheme name="自定义 41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969A5"/>
      </a:accent1>
      <a:accent2>
        <a:srgbClr val="F0BD1D"/>
      </a:accent2>
      <a:accent3>
        <a:srgbClr val="CB786E"/>
      </a:accent3>
      <a:accent4>
        <a:srgbClr val="748FAF"/>
      </a:accent4>
      <a:accent5>
        <a:srgbClr val="E48C65"/>
      </a:accent5>
      <a:accent6>
        <a:srgbClr val="2D3A67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主题5">
  <a:themeElements>
    <a:clrScheme name="自定义 41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969A5"/>
      </a:accent1>
      <a:accent2>
        <a:srgbClr val="F0BD1D"/>
      </a:accent2>
      <a:accent3>
        <a:srgbClr val="CB786E"/>
      </a:accent3>
      <a:accent4>
        <a:srgbClr val="748FAF"/>
      </a:accent4>
      <a:accent5>
        <a:srgbClr val="E48C65"/>
      </a:accent5>
      <a:accent6>
        <a:srgbClr val="2D3A67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399</Words>
  <Application>Microsoft Office PowerPoint</Application>
  <PresentationFormat>宽屏</PresentationFormat>
  <Paragraphs>48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微软雅黑</vt:lpstr>
      <vt:lpstr>Arial</vt:lpstr>
      <vt:lpstr>主题5</vt:lpstr>
      <vt:lpstr>1_主题5</vt:lpstr>
      <vt:lpstr>2_主题5</vt:lpstr>
      <vt:lpstr>一、系统入口</vt:lpstr>
      <vt:lpstr>二、课程大纲上传菜单路径</vt:lpstr>
      <vt:lpstr>三、新建课程大纲</vt:lpstr>
      <vt:lpstr>三、新建课程大纲</vt:lpstr>
      <vt:lpstr>三、新建课程大纲</vt:lpstr>
      <vt:lpstr>三、新建课程大纲</vt:lpstr>
      <vt:lpstr>三、新建课程大纲</vt:lpstr>
      <vt:lpstr>三、新建课程大纲</vt:lpstr>
      <vt:lpstr>三、新建课程大纲</vt:lpstr>
      <vt:lpstr>三、新建课程大纲</vt:lpstr>
      <vt:lpstr>三、新建课程大纲</vt:lpstr>
      <vt:lpstr>四、提交、暂存、预览</vt:lpstr>
      <vt:lpstr>四、提交、暂存、预览</vt:lpstr>
      <vt:lpstr>四、提交、暂存、预览</vt:lpstr>
      <vt:lpstr>五、上传附件</vt:lpstr>
      <vt:lpstr>五、上传附件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12</cp:revision>
  <dcterms:created xsi:type="dcterms:W3CDTF">2023-08-31T07:41:45Z</dcterms:created>
  <dcterms:modified xsi:type="dcterms:W3CDTF">2023-09-05T05:19:37Z</dcterms:modified>
</cp:coreProperties>
</file>