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6" r:id="rId3"/>
  </p:sldMasterIdLst>
  <p:notesMasterIdLst>
    <p:notesMasterId r:id="rId9"/>
  </p:notesMasterIdLst>
  <p:sldIdLst>
    <p:sldId id="266" r:id="rId4"/>
    <p:sldId id="280" r:id="rId5"/>
    <p:sldId id="281" r:id="rId6"/>
    <p:sldId id="283" r:id="rId7"/>
    <p:sldId id="282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A20000"/>
    <a:srgbClr val="A40000"/>
    <a:srgbClr val="9E0000"/>
    <a:srgbClr val="C7450B"/>
    <a:srgbClr val="E24E0C"/>
    <a:srgbClr val="DC6140"/>
    <a:srgbClr val="E60000"/>
    <a:srgbClr val="C96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82" autoAdjust="0"/>
  </p:normalViewPr>
  <p:slideViewPr>
    <p:cSldViewPr snapToGrid="0">
      <p:cViewPr varScale="1">
        <p:scale>
          <a:sx n="114" d="100"/>
          <a:sy n="114" d="100"/>
        </p:scale>
        <p:origin x="-420" y="-96"/>
      </p:cViewPr>
      <p:guideLst>
        <p:guide orient="horz" pos="2160"/>
        <p:guide pos="38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713085" y="3201869"/>
            <a:ext cx="4807403" cy="73146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to edit Master subtitle style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713085" y="1957757"/>
            <a:ext cx="4807403" cy="122618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671512" y="0"/>
            <a:ext cx="5560236" cy="6858000"/>
          </a:xfrm>
          <a:custGeom>
            <a:avLst/>
            <a:gdLst>
              <a:gd name="connsiteX0" fmla="*/ 1649601 w 5059038"/>
              <a:gd name="connsiteY0" fmla="*/ 0 h 6858000"/>
              <a:gd name="connsiteX1" fmla="*/ 5059038 w 5059038"/>
              <a:gd name="connsiteY1" fmla="*/ 0 h 6858000"/>
              <a:gd name="connsiteX2" fmla="*/ 3409437 w 5059038"/>
              <a:gd name="connsiteY2" fmla="*/ 6858000 h 6858000"/>
              <a:gd name="connsiteX3" fmla="*/ 0 w 50590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9038" h="6858000">
                <a:moveTo>
                  <a:pt x="1649601" y="0"/>
                </a:moveTo>
                <a:lnTo>
                  <a:pt x="5059038" y="0"/>
                </a:lnTo>
                <a:lnTo>
                  <a:pt x="34094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/>
          </p:nvPr>
        </p:nvSpPr>
        <p:spPr>
          <a:xfrm>
            <a:off x="4426585" y="4923430"/>
            <a:ext cx="2745740" cy="526499"/>
          </a:xfrm>
          <a:custGeom>
            <a:avLst/>
            <a:gdLst>
              <a:gd name="connsiteX0" fmla="*/ 125881 w 2745740"/>
              <a:gd name="connsiteY0" fmla="*/ 0 h 526499"/>
              <a:gd name="connsiteX1" fmla="*/ 2745740 w 2745740"/>
              <a:gd name="connsiteY1" fmla="*/ 0 h 526499"/>
              <a:gd name="connsiteX2" fmla="*/ 2619859 w 2745740"/>
              <a:gd name="connsiteY2" fmla="*/ 526499 h 526499"/>
              <a:gd name="connsiteX3" fmla="*/ 0 w 2745740"/>
              <a:gd name="connsiteY3" fmla="*/ 526499 h 52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5740" h="526499">
                <a:moveTo>
                  <a:pt x="125881" y="0"/>
                </a:moveTo>
                <a:lnTo>
                  <a:pt x="2745740" y="0"/>
                </a:lnTo>
                <a:lnTo>
                  <a:pt x="2619859" y="526499"/>
                </a:lnTo>
                <a:lnTo>
                  <a:pt x="0" y="5264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>
              <a:defRPr>
                <a:solidFill>
                  <a:schemeClr val="tx1">
                    <a:alpha val="0"/>
                  </a:schemeClr>
                </a:solidFill>
              </a:defRPr>
            </a:lvl2pPr>
            <a:lvl3pPr>
              <a:defRPr>
                <a:solidFill>
                  <a:schemeClr val="tx1">
                    <a:alpha val="0"/>
                  </a:schemeClr>
                </a:solidFill>
              </a:defRPr>
            </a:lvl3pPr>
            <a:lvl4pPr>
              <a:defRPr>
                <a:solidFill>
                  <a:schemeClr val="tx1">
                    <a:alpha val="0"/>
                  </a:scheme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4"/>
          </p:nvPr>
        </p:nvSpPr>
        <p:spPr>
          <a:xfrm>
            <a:off x="7056438" y="4923430"/>
            <a:ext cx="2745740" cy="526499"/>
          </a:xfrm>
          <a:custGeom>
            <a:avLst/>
            <a:gdLst>
              <a:gd name="connsiteX0" fmla="*/ 125881 w 2745740"/>
              <a:gd name="connsiteY0" fmla="*/ 0 h 526499"/>
              <a:gd name="connsiteX1" fmla="*/ 2745740 w 2745740"/>
              <a:gd name="connsiteY1" fmla="*/ 0 h 526499"/>
              <a:gd name="connsiteX2" fmla="*/ 2619859 w 2745740"/>
              <a:gd name="connsiteY2" fmla="*/ 526499 h 526499"/>
              <a:gd name="connsiteX3" fmla="*/ 0 w 2745740"/>
              <a:gd name="connsiteY3" fmla="*/ 526499 h 52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5740" h="526499">
                <a:moveTo>
                  <a:pt x="125881" y="0"/>
                </a:moveTo>
                <a:lnTo>
                  <a:pt x="2745740" y="0"/>
                </a:lnTo>
                <a:lnTo>
                  <a:pt x="2619859" y="526499"/>
                </a:lnTo>
                <a:lnTo>
                  <a:pt x="0" y="5264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>
              <a:defRPr>
                <a:solidFill>
                  <a:schemeClr val="tx1">
                    <a:alpha val="0"/>
                  </a:schemeClr>
                </a:solidFill>
              </a:defRPr>
            </a:lvl2pPr>
            <a:lvl3pPr>
              <a:defRPr>
                <a:solidFill>
                  <a:schemeClr val="tx1">
                    <a:alpha val="0"/>
                  </a:schemeClr>
                </a:solidFill>
              </a:defRPr>
            </a:lvl3pPr>
            <a:lvl4pPr>
              <a:defRPr>
                <a:solidFill>
                  <a:schemeClr val="tx1">
                    <a:alpha val="0"/>
                  </a:scheme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665981" y="5030201"/>
            <a:ext cx="2390457" cy="304612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272658" y="5038542"/>
            <a:ext cx="245808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5"/>
          </p:nvPr>
        </p:nvSpPr>
        <p:spPr>
          <a:xfrm>
            <a:off x="632743" y="2009775"/>
            <a:ext cx="3415382" cy="1565906"/>
          </a:xfrm>
          <a:prstGeom prst="parallelogram">
            <a:avLst>
              <a:gd name="adj" fmla="val 28694"/>
            </a:avLst>
          </a:prstGeom>
          <a:solidFill>
            <a:schemeClr val="tx1">
              <a:alpha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>
              <a:defRPr>
                <a:solidFill>
                  <a:schemeClr val="tx1">
                    <a:alpha val="0"/>
                  </a:schemeClr>
                </a:solidFill>
              </a:defRPr>
            </a:lvl2pPr>
            <a:lvl3pPr>
              <a:defRPr>
                <a:solidFill>
                  <a:schemeClr val="tx1">
                    <a:alpha val="0"/>
                  </a:schemeClr>
                </a:solidFill>
              </a:defRPr>
            </a:lvl3pPr>
            <a:lvl4pPr>
              <a:defRPr>
                <a:solidFill>
                  <a:schemeClr val="tx1">
                    <a:alpha val="0"/>
                  </a:scheme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OneDrive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「 微软听听文档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识图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6612041" y="3056450"/>
            <a:ext cx="4908447" cy="871766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606268" y="4253255"/>
            <a:ext cx="4914688" cy="63046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" y="2235200"/>
            <a:ext cx="5936343" cy="2387600"/>
          </a:xfrm>
          <a:custGeom>
            <a:avLst/>
            <a:gdLst>
              <a:gd name="connsiteX0" fmla="*/ 0 w 5936343"/>
              <a:gd name="connsiteY0" fmla="*/ 0 h 2387600"/>
              <a:gd name="connsiteX1" fmla="*/ 5936343 w 5936343"/>
              <a:gd name="connsiteY1" fmla="*/ 0 h 2387600"/>
              <a:gd name="connsiteX2" fmla="*/ 5339443 w 5936343"/>
              <a:gd name="connsiteY2" fmla="*/ 2387600 h 2387600"/>
              <a:gd name="connsiteX3" fmla="*/ 0 w 5936343"/>
              <a:gd name="connsiteY3" fmla="*/ 238760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6343" h="2387600">
                <a:moveTo>
                  <a:pt x="0" y="0"/>
                </a:moveTo>
                <a:lnTo>
                  <a:pt x="5936343" y="0"/>
                </a:lnTo>
                <a:lnTo>
                  <a:pt x="5339443" y="2387600"/>
                </a:lnTo>
                <a:lnTo>
                  <a:pt x="0" y="2387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4039990" y="3254204"/>
            <a:ext cx="2238112" cy="1026144"/>
          </a:xfrm>
          <a:prstGeom prst="parallelogram">
            <a:avLst>
              <a:gd name="adj" fmla="val 28694"/>
            </a:avLst>
          </a:prstGeom>
          <a:solidFill>
            <a:schemeClr val="accent1">
              <a:alpha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>
              <a:defRPr>
                <a:solidFill>
                  <a:schemeClr val="tx1">
                    <a:alpha val="0"/>
                  </a:schemeClr>
                </a:solidFill>
              </a:defRPr>
            </a:lvl2pPr>
            <a:lvl3pPr>
              <a:defRPr>
                <a:solidFill>
                  <a:schemeClr val="tx1">
                    <a:alpha val="0"/>
                  </a:schemeClr>
                </a:solidFill>
              </a:defRPr>
            </a:lvl3pPr>
            <a:lvl4pPr>
              <a:defRPr>
                <a:solidFill>
                  <a:schemeClr val="tx1">
                    <a:alpha val="0"/>
                  </a:scheme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5967638" y="3773714"/>
            <a:ext cx="5426076" cy="1367963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967638" y="5488638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967638" y="5799509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3"/>
          </p:nvPr>
        </p:nvSpPr>
        <p:spPr>
          <a:xfrm>
            <a:off x="1" y="1130300"/>
            <a:ext cx="12191999" cy="23876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/>
          </p:nvPr>
        </p:nvSpPr>
        <p:spPr>
          <a:xfrm>
            <a:off x="1036155" y="898604"/>
            <a:ext cx="4522816" cy="2910588"/>
          </a:xfrm>
          <a:prstGeom prst="parallelogram">
            <a:avLst>
              <a:gd name="adj" fmla="val 28694"/>
            </a:avLst>
          </a:prstGeom>
          <a:solidFill>
            <a:schemeClr val="accent2">
              <a:alpha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>
              <a:defRPr>
                <a:solidFill>
                  <a:schemeClr val="tx1">
                    <a:alpha val="0"/>
                  </a:schemeClr>
                </a:solidFill>
              </a:defRPr>
            </a:lvl2pPr>
            <a:lvl3pPr>
              <a:defRPr>
                <a:solidFill>
                  <a:schemeClr val="tx1">
                    <a:alpha val="0"/>
                  </a:schemeClr>
                </a:solidFill>
              </a:defRPr>
            </a:lvl3pPr>
            <a:lvl4pPr>
              <a:defRPr>
                <a:solidFill>
                  <a:schemeClr val="tx1">
                    <a:alpha val="0"/>
                  </a:schemeClr>
                </a:solidFill>
              </a:defRPr>
            </a:lvl4pPr>
            <a:lvl5pPr>
              <a:defRPr>
                <a:solidFill>
                  <a:schemeClr val="tx1">
                    <a:alpha val="0"/>
                  </a:schemeClr>
                </a:solidFill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0" y="1988458"/>
            <a:ext cx="12192000" cy="2656114"/>
          </a:xfrm>
          <a:custGeom>
            <a:avLst/>
            <a:gdLst>
              <a:gd name="connsiteX0" fmla="*/ 0 w 12192000"/>
              <a:gd name="connsiteY0" fmla="*/ 0 h 2656114"/>
              <a:gd name="connsiteX1" fmla="*/ 12192000 w 12192000"/>
              <a:gd name="connsiteY1" fmla="*/ 0 h 2656114"/>
              <a:gd name="connsiteX2" fmla="*/ 12192000 w 12192000"/>
              <a:gd name="connsiteY2" fmla="*/ 2656114 h 2656114"/>
              <a:gd name="connsiteX3" fmla="*/ 0 w 12192000"/>
              <a:gd name="connsiteY3" fmla="*/ 2656114 h 265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56114">
                <a:moveTo>
                  <a:pt x="0" y="0"/>
                </a:moveTo>
                <a:lnTo>
                  <a:pt x="12192000" y="0"/>
                </a:lnTo>
                <a:lnTo>
                  <a:pt x="12192000" y="2656114"/>
                </a:lnTo>
                <a:lnTo>
                  <a:pt x="0" y="2656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 选择“设计”</a:t>
            </a:r>
            <a:r>
              <a:rPr lang="en-US" altLang="zh-CN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“变体”</a:t>
            </a:r>
            <a:r>
              <a:rPr lang="en-US" altLang="zh-CN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“颜色”；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 选择“开始”</a:t>
            </a:r>
            <a:r>
              <a:rPr lang="en-US" altLang="zh-CN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“新建幻灯片”；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charset="-122"/>
                <a:ea typeface="微软雅黑" panose="020B0503020204020204" charset="-122"/>
              </a:rPr>
              <a:t>…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055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055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一、系统入口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z="1500" dirty="0" smtClean="0">
                <a:solidFill>
                  <a:schemeClr val="accent1"/>
                </a:solidFill>
              </a:rPr>
              <a:t>1</a:t>
            </a:r>
            <a:endParaRPr lang="en-US" altLang="zh-CN" sz="1500" dirty="0" smtClean="0">
              <a:solidFill>
                <a:schemeClr val="accen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1786" y="1176367"/>
            <a:ext cx="9185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/>
              <a:t>一网通办</a:t>
            </a:r>
            <a:r>
              <a:rPr lang="en-US" altLang="zh-CN" sz="2000" dirty="0" smtClean="0"/>
              <a:t>-</a:t>
            </a:r>
            <a:r>
              <a:rPr lang="zh-CN" altLang="zh-CN" sz="2000" dirty="0" smtClean="0"/>
              <a:t>服务中心</a:t>
            </a:r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88390" y="1871980"/>
            <a:ext cx="10119995" cy="424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一、系统入口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z="1500" dirty="0" smtClean="0">
                <a:solidFill>
                  <a:schemeClr val="accent1"/>
                </a:solidFill>
              </a:rPr>
              <a:t>2</a:t>
            </a:r>
            <a:endParaRPr lang="en-US" altLang="zh-CN" sz="1500" dirty="0" smtClean="0">
              <a:solidFill>
                <a:schemeClr val="accen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1786" y="1176367"/>
            <a:ext cx="9185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/>
              <a:t>一网通办</a:t>
            </a:r>
            <a:r>
              <a:rPr lang="en-US" altLang="zh-CN" sz="2000" dirty="0" smtClean="0"/>
              <a:t>-</a:t>
            </a:r>
            <a:r>
              <a:rPr lang="zh-CN" altLang="zh-CN" sz="2000" dirty="0" smtClean="0"/>
              <a:t>服务中心</a:t>
            </a:r>
            <a:r>
              <a:rPr lang="en-US" altLang="zh-CN" sz="2000" dirty="0" smtClean="0"/>
              <a:t>-</a:t>
            </a:r>
            <a:r>
              <a:rPr lang="zh-CN" altLang="en-US" sz="2000" dirty="0" smtClean="0"/>
              <a:t>教务处</a:t>
            </a:r>
            <a:r>
              <a:rPr lang="en-US" altLang="zh-CN" sz="2000" dirty="0" smtClean="0"/>
              <a:t>-</a:t>
            </a:r>
            <a:r>
              <a:rPr lang="zh-CN" altLang="en-US" sz="2000" dirty="0" smtClean="0"/>
              <a:t>重新学习课程免听</a:t>
            </a:r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80192" y="1782351"/>
            <a:ext cx="10004671" cy="417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</a:t>
            </a:r>
            <a:r>
              <a:rPr lang="zh-CN" altLang="zh-CN" dirty="0" smtClean="0"/>
              <a:t>、</a:t>
            </a:r>
            <a:r>
              <a:rPr lang="zh-CN" altLang="en-US" dirty="0" smtClean="0"/>
              <a:t>系统入口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z="1500" dirty="0" smtClean="0">
                <a:solidFill>
                  <a:schemeClr val="accent1"/>
                </a:solidFill>
              </a:rPr>
              <a:t>3</a:t>
            </a:r>
            <a:endParaRPr lang="en-US" altLang="zh-CN" sz="1500" dirty="0" smtClean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57681" y="1912204"/>
            <a:ext cx="9979442" cy="215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71786" y="1176367"/>
            <a:ext cx="9185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在规定的申请开放时间内，点击进入按钮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</a:t>
            </a:r>
            <a:r>
              <a:rPr lang="zh-CN" altLang="zh-CN" dirty="0" smtClean="0"/>
              <a:t>、</a:t>
            </a:r>
            <a:r>
              <a:rPr lang="zh-CN" altLang="en-US" dirty="0" smtClean="0"/>
              <a:t>选择申请重新学习免听课程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z="1500" dirty="0" smtClean="0">
                <a:solidFill>
                  <a:schemeClr val="accent1"/>
                </a:solidFill>
              </a:rPr>
              <a:t>1</a:t>
            </a:r>
            <a:endParaRPr lang="en-US" altLang="zh-CN" sz="1500" dirty="0" smtClean="0">
              <a:solidFill>
                <a:schemeClr val="accen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1786" y="1176367"/>
            <a:ext cx="9185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找到要参加重新学习并申请免听的课程，点击选课按钮。</a:t>
            </a:r>
            <a:endParaRPr lang="zh-CN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71591" y="2011251"/>
            <a:ext cx="10615551" cy="286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</a:t>
            </a:r>
            <a:r>
              <a:rPr lang="zh-CN" altLang="zh-CN" dirty="0" smtClean="0"/>
              <a:t>、</a:t>
            </a:r>
            <a:r>
              <a:rPr lang="zh-CN" altLang="en-US" dirty="0" smtClean="0"/>
              <a:t>填写相关信息并提交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z="1500" dirty="0" smtClean="0">
                <a:solidFill>
                  <a:schemeClr val="accent1"/>
                </a:solidFill>
              </a:rPr>
              <a:t>1</a:t>
            </a:r>
            <a:endParaRPr lang="en-US" altLang="zh-CN" sz="1500" dirty="0" smtClean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88465" y="2359660"/>
            <a:ext cx="8879840" cy="372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22120" y="1344147"/>
            <a:ext cx="10612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注意：</a:t>
            </a:r>
            <a:r>
              <a:rPr lang="zh-CN" altLang="en-US" sz="2000" dirty="0" smtClean="0"/>
              <a:t>只有在需重新学习的课程的全部开班都与本人课表冲突，或不冲突的全部开班名额已满时，才可以申请重新学习免听。否则须在选课菜单内正常参加重新学习选课，并参加课程正常学习。</a:t>
            </a:r>
            <a:endParaRPr lang="zh-CN" altLang="en-US" sz="20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1a0cbdbc-88c4-4a57-8227-435344aff80a"/>
  <p:tag name="COMMONDATA" val="eyJoZGlkIjoiNDM5M2ZiODA5MDBlMzE0MjVhMDU1YzdkYzkyY2Y4YTUifQ=="/>
</p:tagLst>
</file>

<file path=ppt/theme/theme1.xml><?xml version="1.0" encoding="utf-8"?>
<a:theme xmlns:a="http://schemas.openxmlformats.org/drawingml/2006/main" name="主题5">
  <a:themeElements>
    <a:clrScheme name="自定义 41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969A5"/>
      </a:accent1>
      <a:accent2>
        <a:srgbClr val="F0BD1D"/>
      </a:accent2>
      <a:accent3>
        <a:srgbClr val="CB786E"/>
      </a:accent3>
      <a:accent4>
        <a:srgbClr val="748FAF"/>
      </a:accent4>
      <a:accent5>
        <a:srgbClr val="E48C65"/>
      </a:accent5>
      <a:accent6>
        <a:srgbClr val="2D3A67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207</Words>
  <Application>WPS 演示</Application>
  <PresentationFormat>自定义</PresentationFormat>
  <Paragraphs>30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Segoe UI Light</vt:lpstr>
      <vt:lpstr>微软雅黑</vt:lpstr>
      <vt:lpstr>Arial Unicode MS</vt:lpstr>
      <vt:lpstr>Calibri</vt:lpstr>
      <vt:lpstr>Century Gothic</vt:lpstr>
      <vt:lpstr>主题5</vt:lpstr>
      <vt:lpstr>OfficePLUS</vt:lpstr>
      <vt:lpstr>一、系统入口</vt:lpstr>
      <vt:lpstr>一、系统入口</vt:lpstr>
      <vt:lpstr>一、系统入口</vt:lpstr>
      <vt:lpstr>二、选择申请重新学习免听课程</vt:lpstr>
      <vt:lpstr>三、填写相关信息并提交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毛一凡</cp:lastModifiedBy>
  <cp:revision>189</cp:revision>
  <cp:lastPrinted>2021-03-18T04:31:00Z</cp:lastPrinted>
  <dcterms:created xsi:type="dcterms:W3CDTF">2021-03-18T04:31:00Z</dcterms:created>
  <dcterms:modified xsi:type="dcterms:W3CDTF">2023-09-14T06:38:29Z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2018-11-16T07:34:56.9016785Z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KSOProductBuildVer">
    <vt:lpwstr>2052-11.1.0.14309</vt:lpwstr>
  </property>
  <property fmtid="{D5CDD505-2E9C-101B-9397-08002B2CF9AE}" pid="12" name="ICV">
    <vt:lpwstr>0D113FC73CD7412599F7D83ED9A6C18D_12</vt:lpwstr>
  </property>
</Properties>
</file>